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72" r:id="rId15"/>
    <p:sldId id="268" r:id="rId16"/>
    <p:sldId id="270" r:id="rId17"/>
    <p:sldId id="277" r:id="rId18"/>
    <p:sldId id="271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6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112E-CC93-4A64-83BA-1F48A1CD28B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0125-9BC3-453B-89AF-82933F13A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112E-CC93-4A64-83BA-1F48A1CD28B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0125-9BC3-453B-89AF-82933F13A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112E-CC93-4A64-83BA-1F48A1CD28B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0125-9BC3-453B-89AF-82933F13A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112E-CC93-4A64-83BA-1F48A1CD28B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0125-9BC3-453B-89AF-82933F13A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112E-CC93-4A64-83BA-1F48A1CD28B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0125-9BC3-453B-89AF-82933F13A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112E-CC93-4A64-83BA-1F48A1CD28B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0125-9BC3-453B-89AF-82933F13A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112E-CC93-4A64-83BA-1F48A1CD28B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0125-9BC3-453B-89AF-82933F13A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112E-CC93-4A64-83BA-1F48A1CD28B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0125-9BC3-453B-89AF-82933F13A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112E-CC93-4A64-83BA-1F48A1CD28B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0125-9BC3-453B-89AF-82933F13A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112E-CC93-4A64-83BA-1F48A1CD28B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0125-9BC3-453B-89AF-82933F13A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112E-CC93-4A64-83BA-1F48A1CD28B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C0125-9BC3-453B-89AF-82933F13A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B112E-CC93-4A64-83BA-1F48A1CD28B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C0125-9BC3-453B-89AF-82933F13A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Заливка и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обводка в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Inkscape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085184"/>
            <a:ext cx="6400800" cy="864096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Закрашивание рисунка</a:t>
            </a:r>
          </a:p>
          <a:p>
            <a:endParaRPr lang="ru-RU" dirty="0" smtClean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683568" y="2708920"/>
            <a:ext cx="2088232" cy="1944216"/>
          </a:xfrm>
          <a:prstGeom prst="smileyFac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-облако 4"/>
          <p:cNvSpPr/>
          <p:nvPr/>
        </p:nvSpPr>
        <p:spPr>
          <a:xfrm>
            <a:off x="2411760" y="1844824"/>
            <a:ext cx="2808312" cy="1224136"/>
          </a:xfrm>
          <a:prstGeom prst="cloudCallout">
            <a:avLst>
              <a:gd name="adj1" fmla="val -38390"/>
              <a:gd name="adj2" fmla="val 7348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5796136" y="2348880"/>
            <a:ext cx="2664296" cy="2448272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16561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Задания:</a:t>
            </a:r>
          </a:p>
          <a:p>
            <a:pPr lvl="1"/>
            <a:r>
              <a:rPr lang="ru-RU" dirty="0" smtClean="0"/>
              <a:t>Создать двухцветный градиент и использовать её для закраски объекта</a:t>
            </a:r>
          </a:p>
          <a:p>
            <a:pPr lvl="1"/>
            <a:r>
              <a:rPr lang="ru-RU" dirty="0" smtClean="0"/>
              <a:t>Создать многоцветный градиент и использовать его для закраски любого объекта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rgbClr val="FF0000"/>
              </a:gs>
              <a:gs pos="5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Линейный градиент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96952"/>
            <a:ext cx="6367338" cy="358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rgbClr val="FF0000"/>
              </a:gs>
              <a:gs pos="5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Линейный	 градиент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196752"/>
            <a:ext cx="4270626" cy="240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683568" y="5805264"/>
            <a:ext cx="6840760" cy="68093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Использование кнопки Повтор - Отраженный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619672" y="1412776"/>
            <a:ext cx="144016" cy="45365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24944"/>
            <a:ext cx="4246440" cy="238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82000">
                <a:srgbClr val="FC9FCB">
                  <a:alpha val="0"/>
                </a:srgbClr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ru-RU" dirty="0" smtClean="0"/>
              <a:t>Радиальный градиент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1700808"/>
            <a:ext cx="3384376" cy="47811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Нарисуйте фигуру, например, прямоугольник или звезду.</a:t>
            </a:r>
          </a:p>
          <a:p>
            <a:r>
              <a:rPr lang="ru-RU" dirty="0" smtClean="0"/>
              <a:t>Откройте панель Заливка и штрих.</a:t>
            </a:r>
          </a:p>
          <a:p>
            <a:r>
              <a:rPr lang="ru-RU" dirty="0" smtClean="0"/>
              <a:t>Выберите вкладку Заливка.</a:t>
            </a:r>
          </a:p>
          <a:p>
            <a:r>
              <a:rPr lang="ru-RU" dirty="0" smtClean="0"/>
              <a:t>Выберите радиальный градиент.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276872"/>
            <a:ext cx="51205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1907704" y="2708920"/>
            <a:ext cx="6264696" cy="25922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5229200"/>
            <a:ext cx="8280920" cy="1368152"/>
          </a:xfrm>
        </p:spPr>
        <p:txBody>
          <a:bodyPr>
            <a:noAutofit/>
          </a:bodyPr>
          <a:lstStyle/>
          <a:p>
            <a:r>
              <a:rPr lang="ru-RU" sz="1800" dirty="0" smtClean="0"/>
              <a:t>Выберите инструмент Редактор градиента</a:t>
            </a:r>
          </a:p>
          <a:p>
            <a:r>
              <a:rPr lang="ru-RU" sz="1800" dirty="0" smtClean="0"/>
              <a:t>В середине объекта появится угол, центр и границы сторон которого выделены белыми квадратными маркерами. По умолчанию весь градиент</a:t>
            </a:r>
            <a:br>
              <a:rPr lang="ru-RU" sz="1800" dirty="0" smtClean="0"/>
            </a:br>
            <a:r>
              <a:rPr lang="ru-RU" sz="1800" dirty="0" smtClean="0"/>
              <a:t>распределяется вдоль сторон этого угла.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82000">
                <a:srgbClr val="FC9FCB">
                  <a:alpha val="0"/>
                </a:srgbClr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ru-RU" dirty="0" smtClean="0"/>
              <a:t>Радиальный градиент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14468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4788024" y="2780928"/>
            <a:ext cx="1728192" cy="25922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3563888" y="2996952"/>
            <a:ext cx="4176464" cy="29523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12776"/>
            <a:ext cx="61446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3240360" cy="532859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Для редактирования цвета градиента используют круглые маркеры сторон угла:</a:t>
            </a:r>
          </a:p>
          <a:p>
            <a:pPr lvl="1"/>
            <a:r>
              <a:rPr lang="ru-RU" dirty="0" smtClean="0"/>
              <a:t>Выделяют маркер и выбирают цвет</a:t>
            </a:r>
          </a:p>
          <a:p>
            <a:pPr lvl="1"/>
            <a:r>
              <a:rPr lang="ru-RU" dirty="0" smtClean="0"/>
              <a:t>Маркеры добавляются двойным щелчком левой кнопки или щелчком по значку «Вставить опорную точку»    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gradFill flip="none" rotWithShape="1">
            <a:gsLst>
              <a:gs pos="82000">
                <a:srgbClr val="FC9FCB">
                  <a:alpha val="0"/>
                </a:srgbClr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ru-RU" dirty="0" smtClean="0"/>
              <a:t>Радиальный градиент</a:t>
            </a:r>
            <a:endParaRPr lang="ru-RU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46056" t="3099" r="50616" b="91547"/>
          <a:stretch>
            <a:fillRect/>
          </a:stretch>
        </p:blipFill>
        <p:spPr bwMode="auto">
          <a:xfrm>
            <a:off x="3923928" y="5229200"/>
            <a:ext cx="15121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2339752" y="2348880"/>
            <a:ext cx="2520280" cy="864096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339752" y="3140968"/>
            <a:ext cx="3312368" cy="72008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051720" y="1628800"/>
            <a:ext cx="3672408" cy="4536504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051720" y="5877272"/>
            <a:ext cx="2160240" cy="288032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3168352" cy="4968552"/>
          </a:xfrm>
        </p:spPr>
        <p:txBody>
          <a:bodyPr/>
          <a:lstStyle/>
          <a:p>
            <a:r>
              <a:rPr lang="ru-RU" dirty="0" smtClean="0"/>
              <a:t>Изменяя местоположение центра угла и длины его сторон, можно</a:t>
            </a:r>
            <a:br>
              <a:rPr lang="ru-RU" dirty="0" smtClean="0"/>
            </a:br>
            <a:r>
              <a:rPr lang="ru-RU" dirty="0" smtClean="0"/>
              <a:t>добиться различных эффектов.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gradFill flip="none" rotWithShape="1">
            <a:gsLst>
              <a:gs pos="82000">
                <a:srgbClr val="FC9FCB">
                  <a:alpha val="0"/>
                </a:srgbClr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ru-RU" dirty="0" smtClean="0"/>
              <a:t>Радиальный градиент</a:t>
            </a:r>
            <a:endParaRPr lang="ru-RU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564904"/>
            <a:ext cx="61418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8880" y="1556792"/>
            <a:ext cx="6995120" cy="393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132856"/>
            <a:ext cx="2746648" cy="4525963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Изменяя параметр Повтор, можно также получить очень</a:t>
            </a:r>
            <a:br>
              <a:rPr lang="ru-RU" dirty="0" smtClean="0"/>
            </a:br>
            <a:r>
              <a:rPr lang="ru-RU" dirty="0" smtClean="0"/>
              <a:t>красивые изображения.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  <a:gradFill flip="none" rotWithShape="1">
            <a:gsLst>
              <a:gs pos="82000">
                <a:srgbClr val="FC9FCB">
                  <a:alpha val="0"/>
                </a:srgbClr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ru-RU" dirty="0" smtClean="0"/>
              <a:t>Радиальный градиент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123728" y="1844824"/>
            <a:ext cx="1728192" cy="3168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70609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Заливка сразу нескольких областей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4038600" cy="507342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Если</a:t>
            </a:r>
            <a:r>
              <a:rPr lang="ru-RU" dirty="0" smtClean="0"/>
              <a:t>, удерживая нажатой левую клавишу мыши и нажатой клавишу </a:t>
            </a:r>
            <a:r>
              <a:rPr lang="ru-RU" b="1" dirty="0" err="1" smtClean="0"/>
              <a:t>Alt</a:t>
            </a:r>
            <a:r>
              <a:rPr lang="ru-RU" dirty="0" smtClean="0"/>
              <a:t>, перетащить инструмент "заливка", то все попавшие в путь инструмента (он отображается красной линией) замкнутые области должны будут быть заполнены. Если не удерживать клавишу </a:t>
            </a:r>
            <a:r>
              <a:rPr lang="ru-RU" b="1" dirty="0" err="1" smtClean="0"/>
              <a:t>Alt</a:t>
            </a:r>
            <a:r>
              <a:rPr lang="ru-RU" dirty="0" smtClean="0"/>
              <a:t>, то не только сами области, но и обводка областей тоже будет заполнена.</a:t>
            </a:r>
          </a:p>
          <a:p>
            <a:r>
              <a:rPr lang="ru-RU" dirty="0" smtClean="0"/>
              <a:t>На примере на рисунке ниже инструмент "заливка" был перемещен с нажатой клавишей </a:t>
            </a:r>
            <a:r>
              <a:rPr lang="ru-RU" b="1" dirty="0" err="1" smtClean="0"/>
              <a:t>Alt</a:t>
            </a:r>
            <a:r>
              <a:rPr lang="ru-RU" dirty="0" smtClean="0"/>
              <a:t> по объекту слева, согласно красной линии. Это привело к результату, показанному на нижнем рисунке</a:t>
            </a:r>
          </a:p>
          <a:p>
            <a:endParaRPr lang="ru-RU" dirty="0"/>
          </a:p>
        </p:txBody>
      </p:sp>
      <p:pic>
        <p:nvPicPr>
          <p:cNvPr id="1026" name="Picture 2" descr="заливка нескольких областей в inksca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44824"/>
            <a:ext cx="423862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gradFill flip="none" rotWithShape="1">
            <a:gsLst>
              <a:gs pos="54000">
                <a:srgbClr val="DDEBCF">
                  <a:alpha val="70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Практическая работа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«Бильярдный шар»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4" descr="скриншот к уроку inkscape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72816"/>
            <a:ext cx="35230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39952" y="609329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 урок «Бильярдный шар»</a:t>
            </a:r>
            <a:r>
              <a:rPr lang="en-US" dirty="0" smtClean="0"/>
              <a:t> http://inkscape.paint-net.ru</a:t>
            </a:r>
            <a:r>
              <a:rPr lang="en-US" dirty="0" smtClean="0"/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Нарисуйте с помощью инструмента эллипс круг. Что бы нарисовать правильный круг удерживайте при рисовании клавишу </a:t>
            </a:r>
            <a:r>
              <a:rPr lang="ru-RU" b="1" dirty="0" smtClean="0"/>
              <a:t>CTRL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gradFill flip="none" rotWithShape="1">
            <a:gsLst>
              <a:gs pos="54000">
                <a:srgbClr val="DDEBCF">
                  <a:alpha val="70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Практическая работа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«Бильярдный шар»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Содержимое 5" descr="скриншот к уроку inkscape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348880"/>
            <a:ext cx="29527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39952" y="609329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 урок «Бильярдный шар»</a:t>
            </a:r>
            <a:r>
              <a:rPr lang="en-US" dirty="0" smtClean="0"/>
              <a:t> http://inkscape.paint-net.ru</a:t>
            </a:r>
            <a:r>
              <a:rPr lang="en-US" dirty="0" smtClean="0"/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949"/>
          <a:stretch>
            <a:fillRect/>
          </a:stretch>
        </p:blipFill>
        <p:spPr bwMode="auto">
          <a:xfrm>
            <a:off x="467544" y="116632"/>
            <a:ext cx="776749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3573016"/>
            <a:ext cx="4572000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dirty="0"/>
              <a:t>Для изменения цвета заливки и</a:t>
            </a:r>
            <a:br>
              <a:rPr lang="ru-RU" dirty="0"/>
            </a:br>
            <a:r>
              <a:rPr lang="ru-RU" dirty="0"/>
              <a:t>штриха </a:t>
            </a:r>
            <a:r>
              <a:rPr lang="ru-RU" dirty="0" smtClean="0"/>
              <a:t>необходимо: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вызывать </a:t>
            </a:r>
            <a:r>
              <a:rPr lang="ru-RU" dirty="0" smtClean="0"/>
              <a:t>окно «Заливка </a:t>
            </a:r>
            <a:r>
              <a:rPr lang="ru-RU" dirty="0"/>
              <a:t>и штрих» (Меню Объект </a:t>
            </a:r>
            <a:r>
              <a:rPr lang="ru-RU" dirty="0" smtClean="0"/>
              <a:t>—Заливка </a:t>
            </a:r>
            <a:r>
              <a:rPr lang="ru-RU" dirty="0"/>
              <a:t>и </a:t>
            </a:r>
            <a:r>
              <a:rPr lang="ru-RU" dirty="0" smtClean="0"/>
              <a:t>штрих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сочетание </a:t>
            </a:r>
            <a:r>
              <a:rPr lang="ru-RU" dirty="0" err="1" smtClean="0"/>
              <a:t>Shift+Ctrl+F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двойной </a:t>
            </a:r>
            <a:r>
              <a:rPr lang="ru-RU" dirty="0"/>
              <a:t>щелчок </a:t>
            </a:r>
            <a:r>
              <a:rPr lang="ru-RU" dirty="0" smtClean="0"/>
              <a:t>по панели </a:t>
            </a:r>
            <a:r>
              <a:rPr lang="ru-RU" dirty="0"/>
              <a:t>с указанием </a:t>
            </a:r>
            <a:r>
              <a:rPr lang="ru-RU" dirty="0" smtClean="0"/>
              <a:t>цвета заливки и </a:t>
            </a:r>
            <a:r>
              <a:rPr lang="ru-RU" dirty="0"/>
              <a:t>штриха </a:t>
            </a:r>
            <a:br>
              <a:rPr lang="ru-RU" dirty="0"/>
            </a:br>
            <a:r>
              <a:rPr lang="ru-RU" dirty="0"/>
              <a:t>в левом нижнем углу </a:t>
            </a:r>
            <a:r>
              <a:rPr lang="ru-RU" dirty="0" smtClean="0"/>
              <a:t>экрана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нажатие </a:t>
            </a:r>
            <a:r>
              <a:rPr lang="ru-RU" dirty="0"/>
              <a:t>кнопки на </a:t>
            </a:r>
            <a:r>
              <a:rPr lang="ru-RU" dirty="0" smtClean="0"/>
              <a:t>панели Команд.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4038600" cy="485313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Откроем по комбинации клавиш </a:t>
            </a:r>
            <a:r>
              <a:rPr lang="ru-RU" b="1" dirty="0" smtClean="0"/>
              <a:t>CTRL+SHIFT+F</a:t>
            </a:r>
            <a:r>
              <a:rPr lang="ru-RU" dirty="0" smtClean="0"/>
              <a:t> окно настройки заливки и обводки </a:t>
            </a:r>
            <a:r>
              <a:rPr lang="ru-RU" dirty="0" smtClean="0"/>
              <a:t>фигуры и </a:t>
            </a:r>
            <a:r>
              <a:rPr lang="ru-RU" dirty="0" smtClean="0"/>
              <a:t>нажмем </a:t>
            </a:r>
            <a:r>
              <a:rPr lang="ru-RU" dirty="0" smtClean="0"/>
              <a:t>кнопку Радиальный </a:t>
            </a:r>
            <a:r>
              <a:rPr lang="ru-RU" dirty="0" smtClean="0"/>
              <a:t>градиент. </a:t>
            </a:r>
            <a:endParaRPr lang="ru-RU" dirty="0" smtClean="0"/>
          </a:p>
          <a:p>
            <a:r>
              <a:rPr lang="ru-RU" dirty="0" smtClean="0"/>
              <a:t>Обводку </a:t>
            </a:r>
            <a:r>
              <a:rPr lang="ru-RU" dirty="0" smtClean="0"/>
              <a:t>отключим.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 smtClean="0"/>
              <a:t>щелкнуть теперь по фигуре инструментом </a:t>
            </a:r>
            <a:r>
              <a:rPr lang="ru-RU" dirty="0" smtClean="0"/>
              <a:t>градиент, </a:t>
            </a:r>
            <a:r>
              <a:rPr lang="ru-RU" dirty="0" smtClean="0"/>
              <a:t>то появятся направляющие </a:t>
            </a:r>
            <a:r>
              <a:rPr lang="ru-RU" dirty="0" smtClean="0"/>
              <a:t>градиента:</a:t>
            </a:r>
          </a:p>
          <a:p>
            <a:pPr lvl="1"/>
            <a:r>
              <a:rPr lang="ru-RU" dirty="0" smtClean="0"/>
              <a:t> </a:t>
            </a:r>
            <a:r>
              <a:rPr lang="ru-RU" dirty="0" smtClean="0"/>
              <a:t>Цвет центральной точки #ca5500 (ca5500ff), </a:t>
            </a:r>
            <a:endParaRPr lang="ru-RU" dirty="0" smtClean="0"/>
          </a:p>
          <a:p>
            <a:pPr lvl="1"/>
            <a:r>
              <a:rPr lang="ru-RU" dirty="0" smtClean="0"/>
              <a:t>цвет </a:t>
            </a:r>
            <a:r>
              <a:rPr lang="ru-RU" dirty="0" smtClean="0"/>
              <a:t>крайних точек #000000 (000000ff) - черный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 </a:t>
            </a:r>
            <a:r>
              <a:rPr lang="ru-RU" dirty="0" smtClean="0"/>
              <a:t>В скобках указаны значения цветов в </a:t>
            </a:r>
            <a:r>
              <a:rPr lang="ru-RU" dirty="0" err="1" smtClean="0"/>
              <a:t>inkscape</a:t>
            </a:r>
            <a:r>
              <a:rPr lang="ru-RU" dirty="0" smtClean="0"/>
              <a:t>. Это значение отличается от привычного нам RGB дополнительными двумя буквами </a:t>
            </a:r>
            <a:r>
              <a:rPr lang="ru-RU" dirty="0" err="1" smtClean="0"/>
              <a:t>ff</a:t>
            </a:r>
            <a:r>
              <a:rPr lang="ru-RU" dirty="0" smtClean="0"/>
              <a:t> в конце, которые отвечают за прозрачность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54000">
                <a:srgbClr val="DDEBCF">
                  <a:alpha val="70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Практическая работа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«Бильярдный шар»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Содержимое 5" descr="скриншот к уроку inkscape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88840"/>
            <a:ext cx="374441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39952" y="609329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 урок «Бильярдный шар»</a:t>
            </a:r>
            <a:r>
              <a:rPr lang="en-US" dirty="0" smtClean="0"/>
              <a:t> http://inkscape.paint-net.ru</a:t>
            </a:r>
            <a:r>
              <a:rPr lang="en-US" dirty="0" smtClean="0"/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3178696" cy="4525963"/>
          </a:xfrm>
        </p:spPr>
        <p:txBody>
          <a:bodyPr/>
          <a:lstStyle/>
          <a:p>
            <a:r>
              <a:rPr lang="ru-RU" dirty="0" smtClean="0"/>
              <a:t>Нарисуем еще один круг и расположим его так, как показано на </a:t>
            </a:r>
            <a:r>
              <a:rPr lang="ru-RU" dirty="0" smtClean="0"/>
              <a:t>рисунке.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54000">
                <a:srgbClr val="DDEBCF">
                  <a:alpha val="70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Практическая работа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«Бильярдный шар»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609329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 урок «Бильярдный шар»</a:t>
            </a:r>
            <a:r>
              <a:rPr lang="en-US" dirty="0" smtClean="0"/>
              <a:t> http://inkscape.paint-net.ru</a:t>
            </a:r>
            <a:r>
              <a:rPr lang="en-US" dirty="0" smtClean="0"/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6" descr="скриншот к уроку inkscape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16832"/>
            <a:ext cx="33623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Установим заливку этого круга как линейный градиент. Цвет верхней точки белый #000000 (000000ff) и цвет нижней точки абсолютно прозрачный.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54000">
                <a:srgbClr val="DDEBCF">
                  <a:alpha val="70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Практическая работа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«Бильярдный шар»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Содержимое 5" descr="скриншот к уроку inkscape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88840"/>
            <a:ext cx="33623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39952" y="609329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 урок «Бильярдный шар»</a:t>
            </a:r>
            <a:r>
              <a:rPr lang="en-US" dirty="0" smtClean="0"/>
              <a:t> http://inkscape.paint-net.ru</a:t>
            </a:r>
            <a:r>
              <a:rPr lang="en-US" dirty="0" smtClean="0"/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6768" cy="470911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Теперь </a:t>
            </a:r>
            <a:r>
              <a:rPr lang="ru-RU" dirty="0" smtClean="0"/>
              <a:t>с помощью инструмента текст нарисуем, например </a:t>
            </a:r>
            <a:r>
              <a:rPr lang="ru-RU" dirty="0" smtClean="0"/>
              <a:t>цифру. После </a:t>
            </a:r>
            <a:r>
              <a:rPr lang="ru-RU" dirty="0" smtClean="0"/>
              <a:t>того, как вы написали </a:t>
            </a:r>
            <a:r>
              <a:rPr lang="ru-RU" dirty="0" smtClean="0"/>
              <a:t>цифру, </a:t>
            </a:r>
            <a:r>
              <a:rPr lang="ru-RU" dirty="0" smtClean="0"/>
              <a:t>не надо расстраиваться, если шрифт оказался слишком маленьким или слишком большим. Выделите цифру, измените её размер, переместите ее куда, куда нужно. Если надо измените поворот цифры или ее наклон.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54000">
                <a:srgbClr val="DDEBCF">
                  <a:alpha val="70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Практическая работа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«Бильярдный шар»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609329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 урок «Бильярдный шар»</a:t>
            </a:r>
            <a:r>
              <a:rPr lang="en-US" dirty="0" smtClean="0"/>
              <a:t> http://inkscape.paint-net.ru</a:t>
            </a:r>
            <a:r>
              <a:rPr lang="en-US" dirty="0" smtClean="0"/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6" descr="скриншот к уроку inkscape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16832"/>
            <a:ext cx="35528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Шарик </a:t>
            </a:r>
            <a:r>
              <a:rPr lang="ru-RU" dirty="0" smtClean="0"/>
              <a:t>практически готов. Но можно его улучшить, добавив блик </a:t>
            </a:r>
            <a:r>
              <a:rPr lang="ru-RU" dirty="0" smtClean="0"/>
              <a:t>сверху:</a:t>
            </a:r>
          </a:p>
          <a:p>
            <a:pPr marL="0" indent="0"/>
            <a:r>
              <a:rPr lang="ru-RU" dirty="0" smtClean="0"/>
              <a:t> скопируйте </a:t>
            </a:r>
            <a:r>
              <a:rPr lang="ru-RU" dirty="0" smtClean="0"/>
              <a:t>круг шарика - комбинация клавиш </a:t>
            </a:r>
            <a:r>
              <a:rPr lang="ru-RU" b="1" dirty="0" smtClean="0"/>
              <a:t>CTRL+D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0"/>
            <a:r>
              <a:rPr lang="ru-RU" dirty="0" smtClean="0"/>
              <a:t> </a:t>
            </a:r>
            <a:r>
              <a:rPr lang="ru-RU" dirty="0" smtClean="0"/>
              <a:t>сделайте заливку этого круга просто белой и измените его размер. Если хотите сохранить пропорции, удерживайте нажатой клавишу CTRL</a:t>
            </a:r>
            <a:r>
              <a:rPr lang="ru-RU" dirty="0" smtClean="0"/>
              <a:t>.</a:t>
            </a:r>
          </a:p>
          <a:p>
            <a:pPr marL="0" indent="0"/>
            <a:r>
              <a:rPr lang="ru-RU" dirty="0" smtClean="0"/>
              <a:t> в </a:t>
            </a:r>
            <a:r>
              <a:rPr lang="ru-RU" dirty="0" smtClean="0"/>
              <a:t>главном меню "Контур" - выберите пункт "Оконтурить объект" или </a:t>
            </a:r>
            <a:r>
              <a:rPr lang="ru-RU" b="1" dirty="0" smtClean="0"/>
              <a:t>CTRL+SHIFT+C</a:t>
            </a:r>
            <a:r>
              <a:rPr lang="ru-RU" dirty="0" smtClean="0"/>
              <a:t>. </a:t>
            </a:r>
            <a:endParaRPr lang="ru-RU" dirty="0" smtClean="0"/>
          </a:p>
          <a:p>
            <a:pPr marL="0" indent="0"/>
            <a:r>
              <a:rPr lang="ru-RU" dirty="0" smtClean="0"/>
              <a:t> активизируйте </a:t>
            </a:r>
            <a:r>
              <a:rPr lang="ru-RU" dirty="0" smtClean="0"/>
              <a:t>инструмент управления узлами, и</a:t>
            </a:r>
            <a:r>
              <a:rPr lang="ru-RU" dirty="0" smtClean="0"/>
              <a:t> </a:t>
            </a:r>
            <a:r>
              <a:rPr lang="ru-RU" dirty="0" smtClean="0"/>
              <a:t>будут видны четыре узла.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54000">
                <a:srgbClr val="DDEBCF">
                  <a:alpha val="70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Практическая работа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«Бильярдный шар»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609329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 урок «Бильярдный шар»</a:t>
            </a:r>
            <a:r>
              <a:rPr lang="en-US" dirty="0" smtClean="0"/>
              <a:t> http://inkscape.paint-net.ru</a:t>
            </a:r>
            <a:r>
              <a:rPr lang="en-US" dirty="0" smtClean="0"/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6" descr="скриншот к уроку inkscape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44824"/>
            <a:ext cx="35528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Измените размер круга, сначала изменив положение узла, используя инструмент управления узлами. А потом можно растянуть немного и сам овал в стороны, используя инструмент выделения и трансформации. Если удерживать нажатой при растягивании клавишу </a:t>
            </a:r>
            <a:r>
              <a:rPr lang="ru-RU" b="1" dirty="0" smtClean="0"/>
              <a:t>SHIFT</a:t>
            </a:r>
            <a:r>
              <a:rPr lang="ru-RU" dirty="0" smtClean="0"/>
              <a:t>, то овал будет растягиваться равномерно в обе стороны.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54000">
                <a:srgbClr val="DDEBCF">
                  <a:alpha val="70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Практическая работа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«Бильярдный шар»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609329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 урок «Бильярдный шар»</a:t>
            </a:r>
            <a:r>
              <a:rPr lang="en-US" dirty="0" smtClean="0"/>
              <a:t> http://inkscape.paint-net.ru</a:t>
            </a:r>
            <a:r>
              <a:rPr lang="en-US" dirty="0" smtClean="0"/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6" descr="скриншот к уроку inkscape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35528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Сделайте </a:t>
            </a:r>
            <a:r>
              <a:rPr lang="ru-RU" dirty="0" smtClean="0"/>
              <a:t>заливку овала линейным градиентом. </a:t>
            </a:r>
            <a:endParaRPr lang="ru-RU" dirty="0" smtClean="0"/>
          </a:p>
          <a:p>
            <a:r>
              <a:rPr lang="ru-RU" dirty="0" smtClean="0"/>
              <a:t>Обводки нет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Верхняя </a:t>
            </a:r>
            <a:r>
              <a:rPr lang="ru-RU" dirty="0" smtClean="0"/>
              <a:t>точка </a:t>
            </a:r>
            <a:r>
              <a:rPr lang="ru-RU" dirty="0" smtClean="0"/>
              <a:t>- белый цвет, </a:t>
            </a:r>
            <a:r>
              <a:rPr lang="ru-RU" dirty="0" smtClean="0"/>
              <a:t>нижняя </a:t>
            </a:r>
            <a:r>
              <a:rPr lang="ru-RU" dirty="0" smtClean="0"/>
              <a:t>точка - </a:t>
            </a:r>
            <a:r>
              <a:rPr lang="ru-RU" dirty="0" smtClean="0"/>
              <a:t>абсолютно прозрачный.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54000">
                <a:srgbClr val="DDEBCF">
                  <a:alpha val="70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Практическая работа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«Бильярдный шар»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Содержимое 5" descr="скриншот к уроку inkscape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16832"/>
            <a:ext cx="35528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39952" y="609329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 урок «Бильярдный шар»</a:t>
            </a:r>
            <a:r>
              <a:rPr lang="en-US" dirty="0" smtClean="0"/>
              <a:t> http://inkscape.paint-net.ru</a:t>
            </a:r>
            <a:r>
              <a:rPr lang="en-US" dirty="0" smtClean="0"/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Ну и совсем заключительный штрих </a:t>
            </a:r>
            <a:r>
              <a:rPr lang="ru-RU" dirty="0" smtClean="0"/>
              <a:t>– тень:</a:t>
            </a:r>
          </a:p>
          <a:p>
            <a:pPr lvl="1"/>
            <a:r>
              <a:rPr lang="ru-RU" dirty="0" smtClean="0"/>
              <a:t> </a:t>
            </a:r>
            <a:r>
              <a:rPr lang="ru-RU" dirty="0" smtClean="0"/>
              <a:t>Нарисуйте овал с заливкой черного цвета. Если овал выделен, переместите его в самый низ под шарик. Сделать это можно в главном меню "Объект" - "Опустить на задний план" или клавиша </a:t>
            </a:r>
            <a:r>
              <a:rPr lang="ru-RU" b="1" dirty="0" smtClean="0"/>
              <a:t>END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54000">
                <a:srgbClr val="DDEBCF">
                  <a:alpha val="70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Практическая работа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«Бильярдный шар»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Содержимое 5" descr="скриншот к уроку inkscape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1087" y="2015331"/>
            <a:ext cx="35528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39952" y="609329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 урок «Бильярдный шар»</a:t>
            </a:r>
            <a:r>
              <a:rPr lang="en-US" dirty="0" smtClean="0"/>
              <a:t> http://inkscape.paint-net.ru</a:t>
            </a:r>
            <a:r>
              <a:rPr lang="en-US" dirty="0" smtClean="0"/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Теперь в том же окне, где мы делали заливку, установите параметр её размытия, например, 30. </a:t>
            </a: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Вот </a:t>
            </a:r>
            <a:r>
              <a:rPr lang="ru-RU" b="1" dirty="0" smtClean="0">
                <a:solidFill>
                  <a:srgbClr val="FF0000"/>
                </a:solidFill>
              </a:rPr>
              <a:t>какой шарик у нас </a:t>
            </a:r>
            <a:r>
              <a:rPr lang="ru-RU" b="1" dirty="0" smtClean="0">
                <a:solidFill>
                  <a:srgbClr val="FF0000"/>
                </a:solidFill>
              </a:rPr>
              <a:t>получился!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609329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 урок «Бильярдный шар»</a:t>
            </a:r>
            <a:r>
              <a:rPr lang="en-US" dirty="0" smtClean="0"/>
              <a:t> http://inkscape.paint-net.ru</a:t>
            </a:r>
            <a:r>
              <a:rPr lang="en-US" dirty="0" smtClean="0"/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Содержимое 5" descr="скриншот к уроку inkscape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999" y="1600200"/>
            <a:ext cx="35230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54000">
                <a:srgbClr val="DDEBCF">
                  <a:alpha val="70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Практическая работа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«Бильярдный шар»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50000">
                <a:srgbClr val="000082">
                  <a:alpha val="10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Практическая работа «Закат солнца»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Элементы рисунка будем создавать в следующем порядке:</a:t>
            </a:r>
            <a:br>
              <a:rPr lang="ru-RU" dirty="0" smtClean="0"/>
            </a:br>
            <a:r>
              <a:rPr lang="ru-RU" dirty="0" smtClean="0"/>
              <a:t>1. Небо,</a:t>
            </a:r>
            <a:br>
              <a:rPr lang="ru-RU" dirty="0" smtClean="0"/>
            </a:br>
            <a:r>
              <a:rPr lang="ru-RU" dirty="0" smtClean="0"/>
              <a:t>2. Вода,</a:t>
            </a:r>
            <a:br>
              <a:rPr lang="ru-RU" dirty="0" smtClean="0"/>
            </a:br>
            <a:r>
              <a:rPr lang="ru-RU" dirty="0" smtClean="0"/>
              <a:t>3. Солнце,</a:t>
            </a:r>
            <a:br>
              <a:rPr lang="ru-RU" dirty="0" smtClean="0"/>
            </a:br>
            <a:r>
              <a:rPr lang="ru-RU" dirty="0" smtClean="0"/>
              <a:t>4. Отражение солнца в воде.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5916" t="37227" r="30971" b="23528"/>
          <a:stretch>
            <a:fillRect/>
          </a:stretch>
        </p:blipFill>
        <p:spPr bwMode="auto">
          <a:xfrm>
            <a:off x="179511" y="1844824"/>
            <a:ext cx="432048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4114800" cy="5976664"/>
          </a:xfrm>
        </p:spPr>
        <p:txBody>
          <a:bodyPr>
            <a:normAutofit lnSpcReduction="10000"/>
          </a:bodyPr>
          <a:lstStyle/>
          <a:p>
            <a:pPr marL="0" indent="179388">
              <a:buNone/>
            </a:pPr>
            <a:r>
              <a:rPr lang="ru-RU" dirty="0"/>
              <a:t>Из меню Заливка и штрих доступны </a:t>
            </a:r>
            <a:r>
              <a:rPr lang="ru-RU" dirty="0" smtClean="0"/>
              <a:t>такие виды </a:t>
            </a:r>
            <a:r>
              <a:rPr lang="ru-RU" dirty="0"/>
              <a:t>заливки (слева</a:t>
            </a:r>
            <a:br>
              <a:rPr lang="ru-RU" dirty="0"/>
            </a:br>
            <a:r>
              <a:rPr lang="ru-RU" dirty="0"/>
              <a:t>направо):</a:t>
            </a:r>
            <a:br>
              <a:rPr lang="ru-RU" dirty="0"/>
            </a:br>
            <a:r>
              <a:rPr lang="ru-RU" dirty="0"/>
              <a:t>1. Нет заливки.</a:t>
            </a:r>
            <a:br>
              <a:rPr lang="ru-RU" dirty="0"/>
            </a:br>
            <a:r>
              <a:rPr lang="ru-RU" dirty="0"/>
              <a:t>2. </a:t>
            </a:r>
            <a:r>
              <a:rPr lang="ru-RU" dirty="0" smtClean="0"/>
              <a:t>Сплошной </a:t>
            </a:r>
            <a:r>
              <a:rPr lang="ru-RU" dirty="0"/>
              <a:t>цвет.</a:t>
            </a:r>
            <a:br>
              <a:rPr lang="ru-RU" dirty="0"/>
            </a:br>
            <a:r>
              <a:rPr lang="ru-RU" dirty="0"/>
              <a:t>3. Линейный градиент.</a:t>
            </a:r>
            <a:br>
              <a:rPr lang="ru-RU" dirty="0"/>
            </a:br>
            <a:r>
              <a:rPr lang="ru-RU" dirty="0"/>
              <a:t>4. Радиальный градиент.</a:t>
            </a:r>
            <a:br>
              <a:rPr lang="ru-RU" dirty="0"/>
            </a:br>
            <a:r>
              <a:rPr lang="ru-RU" dirty="0"/>
              <a:t>5. Текстура.</a:t>
            </a:r>
            <a:br>
              <a:rPr lang="ru-RU" dirty="0"/>
            </a:br>
            <a:r>
              <a:rPr lang="ru-RU" dirty="0"/>
              <a:t>6. Цвет </a:t>
            </a:r>
            <a:r>
              <a:rPr lang="ru-RU" dirty="0" smtClean="0"/>
              <a:t>не определён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9400" t="6880" r="4515" b="56484"/>
          <a:stretch>
            <a:fillRect/>
          </a:stretch>
        </p:blipFill>
        <p:spPr bwMode="auto">
          <a:xfrm>
            <a:off x="4644008" y="548680"/>
            <a:ext cx="406946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2843808" y="1628800"/>
            <a:ext cx="2088232" cy="864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131840" y="1628800"/>
            <a:ext cx="2376264" cy="12961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555776" y="1700808"/>
            <a:ext cx="3312368" cy="19442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339752" y="1628800"/>
            <a:ext cx="3960440" cy="30243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411760" y="1628800"/>
            <a:ext cx="4248472" cy="3600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995936" y="1700808"/>
            <a:ext cx="2952328" cy="37444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23528" y="5589240"/>
            <a:ext cx="8568952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n w="12700">
                  <a:solidFill>
                    <a:schemeClr val="tx1"/>
                  </a:solidFill>
                </a:ln>
              </a:rPr>
              <a:t>Замечания:</a:t>
            </a:r>
            <a:br>
              <a:rPr lang="ru-RU" dirty="0">
                <a:ln w="12700">
                  <a:solidFill>
                    <a:schemeClr val="tx1"/>
                  </a:solidFill>
                </a:ln>
              </a:rPr>
            </a:br>
            <a:r>
              <a:rPr lang="ru-RU" dirty="0">
                <a:ln w="12700">
                  <a:solidFill>
                    <a:schemeClr val="tx1"/>
                  </a:solidFill>
                </a:ln>
              </a:rPr>
              <a:t>1. Перед применением заливки объект необходимо выделить.</a:t>
            </a:r>
            <a:br>
              <a:rPr lang="ru-RU" dirty="0">
                <a:ln w="12700">
                  <a:solidFill>
                    <a:schemeClr val="tx1"/>
                  </a:solidFill>
                </a:ln>
              </a:rPr>
            </a:br>
            <a:r>
              <a:rPr lang="ru-RU" dirty="0">
                <a:ln w="12700">
                  <a:solidFill>
                    <a:schemeClr val="tx1"/>
                  </a:solidFill>
                </a:ln>
              </a:rPr>
              <a:t>2. Окно Заливка и штрих не исчезает после смены цвета заливки </a:t>
            </a:r>
            <a:r>
              <a:rPr lang="ru-RU" dirty="0" smtClean="0">
                <a:ln w="12700">
                  <a:solidFill>
                    <a:schemeClr val="tx1"/>
                  </a:solidFill>
                </a:ln>
              </a:rPr>
              <a:t>и штриха</a:t>
            </a:r>
            <a:r>
              <a:rPr lang="ru-RU" dirty="0">
                <a:ln w="12700">
                  <a:solidFill>
                    <a:schemeClr val="tx1"/>
                  </a:solidFill>
                </a:ln>
              </a:rPr>
              <a:t>. Если оно мешает, его нужно закрыть.</a:t>
            </a:r>
            <a:br>
              <a:rPr lang="ru-RU" dirty="0">
                <a:ln w="12700">
                  <a:solidFill>
                    <a:schemeClr val="tx1"/>
                  </a:solidFill>
                </a:ln>
              </a:rPr>
            </a:br>
            <a:endParaRPr lang="ru-RU" dirty="0">
              <a:ln w="127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34082"/>
          </a:xfrm>
          <a:solidFill>
            <a:srgbClr val="CCFF99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Однородные </a:t>
            </a:r>
            <a:r>
              <a:rPr lang="ru-RU" dirty="0"/>
              <a:t>заливки (плоский цвет)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3285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Задание </a:t>
            </a:r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ru-RU" dirty="0" smtClean="0"/>
              <a:t>. </a:t>
            </a:r>
            <a:r>
              <a:rPr lang="ru-RU" dirty="0"/>
              <a:t>Создать цвет в системе цветов RGB и использовать его </a:t>
            </a:r>
            <a:r>
              <a:rPr lang="ru-RU" dirty="0" smtClean="0"/>
              <a:t>для заливки </a:t>
            </a:r>
            <a:r>
              <a:rPr lang="ru-RU" dirty="0" smtClean="0"/>
              <a:t>объекта.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● Открыть окно Заливка и штрих.</a:t>
            </a:r>
            <a:br>
              <a:rPr lang="ru-RU" dirty="0"/>
            </a:br>
            <a:r>
              <a:rPr lang="ru-RU" dirty="0"/>
              <a:t>● Выбрать вкладку Заливка.</a:t>
            </a:r>
            <a:br>
              <a:rPr lang="ru-RU" dirty="0"/>
            </a:br>
            <a:r>
              <a:rPr lang="ru-RU" dirty="0"/>
              <a:t>● Выбрать тип </a:t>
            </a:r>
            <a:r>
              <a:rPr lang="ru-RU" dirty="0" smtClean="0"/>
              <a:t>Сплошной </a:t>
            </a:r>
            <a:r>
              <a:rPr lang="ru-RU" dirty="0"/>
              <a:t>цвет.</a:t>
            </a:r>
            <a:br>
              <a:rPr lang="ru-RU" dirty="0"/>
            </a:br>
            <a:r>
              <a:rPr lang="ru-RU" dirty="0"/>
              <a:t>● Выбрать вкладку RGB.</a:t>
            </a:r>
            <a:br>
              <a:rPr lang="ru-RU" dirty="0"/>
            </a:br>
            <a:r>
              <a:rPr lang="ru-RU" dirty="0"/>
              <a:t>● Задать содержание цветов </a:t>
            </a:r>
            <a:r>
              <a:rPr lang="ru-RU" dirty="0" err="1"/>
              <a:t>Red</a:t>
            </a:r>
            <a:r>
              <a:rPr lang="ru-RU" dirty="0"/>
              <a:t> (красный), </a:t>
            </a:r>
            <a:r>
              <a:rPr lang="ru-RU" dirty="0" err="1"/>
              <a:t>Green</a:t>
            </a:r>
            <a:r>
              <a:rPr lang="ru-RU" dirty="0"/>
              <a:t> (зелёный), </a:t>
            </a:r>
            <a:r>
              <a:rPr lang="ru-RU" dirty="0" err="1" smtClean="0"/>
              <a:t>Blue</a:t>
            </a:r>
            <a:r>
              <a:rPr lang="ru-RU" dirty="0" smtClean="0"/>
              <a:t>(синий</a:t>
            </a:r>
            <a:r>
              <a:rPr lang="ru-RU" dirty="0"/>
              <a:t>) в полях ввода (диапазон от 0 до 255) или переместить </a:t>
            </a:r>
            <a:r>
              <a:rPr lang="ru-RU" dirty="0" smtClean="0"/>
              <a:t>маркеры выбора </a:t>
            </a:r>
            <a:r>
              <a:rPr lang="ru-RU" dirty="0"/>
              <a:t>цвета в каждом канале.</a:t>
            </a:r>
            <a:br>
              <a:rPr lang="ru-RU" dirty="0"/>
            </a:br>
            <a:r>
              <a:rPr lang="ru-RU" dirty="0"/>
              <a:t>Выделенный объект залился нужным вам</a:t>
            </a:r>
            <a:br>
              <a:rPr lang="ru-RU" dirty="0"/>
            </a:br>
            <a:r>
              <a:rPr lang="ru-RU" dirty="0"/>
              <a:t>цветом.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115212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>
                <a:solidFill>
                  <a:srgbClr val="FF0000"/>
                </a:solidFill>
              </a:rPr>
              <a:t>Задание 2. </a:t>
            </a:r>
            <a:r>
              <a:rPr lang="ru-RU" sz="7200" dirty="0"/>
              <a:t>Сменить палитру и выбрать из </a:t>
            </a:r>
            <a:r>
              <a:rPr lang="ru-RU" sz="7200" dirty="0" smtClean="0"/>
              <a:t>неё цвет</a:t>
            </a:r>
            <a:r>
              <a:rPr lang="ru-RU" sz="7200" dirty="0"/>
              <a:t>.</a:t>
            </a:r>
            <a:br>
              <a:rPr lang="ru-RU" sz="7200" dirty="0"/>
            </a:br>
            <a:r>
              <a:rPr lang="ru-RU" sz="7200" dirty="0"/>
              <a:t>● Нажмите на кнопку, расположенную </a:t>
            </a:r>
            <a:r>
              <a:rPr lang="ru-RU" sz="7200" dirty="0" smtClean="0"/>
              <a:t>в левом </a:t>
            </a:r>
            <a:r>
              <a:rPr lang="ru-RU" sz="7200" dirty="0"/>
              <a:t>нижнем углу рабочего </a:t>
            </a:r>
            <a:r>
              <a:rPr lang="ru-RU" sz="7200" dirty="0" smtClean="0"/>
              <a:t>поля.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CCFF99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dirty="0"/>
              <a:t>Однородные</a:t>
            </a:r>
            <a:r>
              <a:rPr lang="ru-RU" sz="4000" dirty="0"/>
              <a:t> заливки (плоский цвет)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73268" t="88137" b="3908"/>
          <a:stretch>
            <a:fillRect/>
          </a:stretch>
        </p:blipFill>
        <p:spPr bwMode="auto">
          <a:xfrm>
            <a:off x="611560" y="1628800"/>
            <a:ext cx="62646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75391" t="40407" b="7090"/>
          <a:stretch>
            <a:fillRect/>
          </a:stretch>
        </p:blipFill>
        <p:spPr bwMode="auto">
          <a:xfrm>
            <a:off x="755576" y="3501008"/>
            <a:ext cx="1440160" cy="172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лево 7"/>
          <p:cNvSpPr/>
          <p:nvPr/>
        </p:nvSpPr>
        <p:spPr>
          <a:xfrm>
            <a:off x="6876256" y="1844824"/>
            <a:ext cx="1656184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56490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нажатии на неё появится меню с перечнем палитр.</a:t>
            </a:r>
            <a:br>
              <a:rPr lang="ru-RU" dirty="0" smtClean="0"/>
            </a:br>
            <a:r>
              <a:rPr lang="ru-RU" dirty="0" smtClean="0"/>
              <a:t>● Выберите нужную вам палитру, щелкнув по её названию. Палитра внизу экрана сменится на выбранную.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551723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● Чтоб выбрать цвет фигуры, выделите фигуру, затем щёлкните мышкой по нужному цвету в палитре.</a:t>
            </a:r>
            <a:endParaRPr lang="ru-RU" dirty="0"/>
          </a:p>
        </p:txBody>
      </p:sp>
      <p:sp>
        <p:nvSpPr>
          <p:cNvPr id="11" name="Стрелка влево 10"/>
          <p:cNvSpPr/>
          <p:nvPr/>
        </p:nvSpPr>
        <p:spPr>
          <a:xfrm>
            <a:off x="2267744" y="4293096"/>
            <a:ext cx="1656184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  <a:solidFill>
            <a:srgbClr val="CCFF99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Однородные заливки </a:t>
            </a:r>
            <a:r>
              <a:rPr lang="ru-RU" sz="3600" dirty="0" smtClean="0"/>
              <a:t>(Сплошной </a:t>
            </a:r>
            <a:r>
              <a:rPr lang="ru-RU" sz="3600" dirty="0"/>
              <a:t>цвет)</a:t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9512" y="908720"/>
            <a:ext cx="8424936" cy="20162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Задание 3. </a:t>
            </a:r>
            <a:r>
              <a:rPr lang="ru-RU" dirty="0" smtClean="0"/>
              <a:t>Изменить параметры </a:t>
            </a:r>
            <a:r>
              <a:rPr lang="ru-RU" dirty="0"/>
              <a:t>размывания </a:t>
            </a:r>
            <a:r>
              <a:rPr lang="ru-RU" dirty="0" smtClean="0"/>
              <a:t>и прозрачности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● </a:t>
            </a:r>
            <a:r>
              <a:rPr lang="ru-RU" dirty="0" smtClean="0"/>
              <a:t>Нарисовать произвольную </a:t>
            </a:r>
            <a:r>
              <a:rPr lang="ru-RU" dirty="0"/>
              <a:t>фигуру.</a:t>
            </a:r>
            <a:br>
              <a:rPr lang="ru-RU" dirty="0"/>
            </a:br>
            <a:r>
              <a:rPr lang="ru-RU" dirty="0"/>
              <a:t>● Сделать </a:t>
            </a:r>
            <a:r>
              <a:rPr lang="ru-RU" dirty="0" smtClean="0"/>
              <a:t>несколько копий </a:t>
            </a:r>
            <a:r>
              <a:rPr lang="ru-RU" dirty="0"/>
              <a:t>этой фигуры</a:t>
            </a:r>
            <a:br>
              <a:rPr lang="ru-RU" dirty="0"/>
            </a:br>
            <a:r>
              <a:rPr lang="ru-RU" dirty="0"/>
              <a:t>● Изменить у </a:t>
            </a:r>
            <a:r>
              <a:rPr lang="ru-RU" dirty="0" smtClean="0"/>
              <a:t>одной фигуры общую прозрачность</a:t>
            </a:r>
            <a:r>
              <a:rPr lang="ru-RU" dirty="0"/>
              <a:t>, </a:t>
            </a:r>
            <a:r>
              <a:rPr lang="ru-RU" dirty="0" smtClean="0"/>
              <a:t>фигура становится </a:t>
            </a:r>
            <a:r>
              <a:rPr lang="ru-RU" dirty="0"/>
              <a:t>прозрачной (</a:t>
            </a:r>
            <a:r>
              <a:rPr lang="ru-RU" dirty="0" smtClean="0"/>
              <a:t>по умолчанию </a:t>
            </a:r>
            <a:r>
              <a:rPr lang="ru-RU" dirty="0"/>
              <a:t>параметр 100</a:t>
            </a:r>
            <a:r>
              <a:rPr lang="ru-RU" dirty="0" smtClean="0"/>
              <a:t>%, т.е</a:t>
            </a:r>
            <a:r>
              <a:rPr lang="ru-RU" dirty="0"/>
              <a:t>. фигура не прозрачная)</a:t>
            </a:r>
            <a:br>
              <a:rPr lang="ru-RU" dirty="0"/>
            </a:br>
            <a:r>
              <a:rPr lang="ru-RU" dirty="0"/>
              <a:t>● Изменить у </a:t>
            </a:r>
            <a:r>
              <a:rPr lang="ru-RU" dirty="0" smtClean="0"/>
              <a:t>другой фигуры </a:t>
            </a:r>
            <a:r>
              <a:rPr lang="ru-RU" dirty="0"/>
              <a:t>размывание. </a:t>
            </a:r>
            <a:r>
              <a:rPr lang="ru-RU" dirty="0" smtClean="0"/>
              <a:t>В результате фигура становится </a:t>
            </a:r>
            <a:r>
              <a:rPr lang="ru-RU" dirty="0"/>
              <a:t>размытой (по умолчанию параметр равен 0%, </a:t>
            </a:r>
            <a:r>
              <a:rPr lang="ru-RU" dirty="0" smtClean="0"/>
              <a:t>фигура чёткая</a:t>
            </a:r>
            <a:r>
              <a:rPr lang="ru-RU" dirty="0"/>
              <a:t>).</a:t>
            </a:r>
            <a:br>
              <a:rPr lang="ru-RU" dirty="0"/>
            </a:b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b="3704"/>
          <a:stretch>
            <a:fillRect/>
          </a:stretch>
        </p:blipFill>
        <p:spPr bwMode="auto">
          <a:xfrm>
            <a:off x="1115616" y="2564904"/>
            <a:ext cx="691276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39552" y="5657671"/>
            <a:ext cx="777686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Замечание: Параметры прозрачности наследуются при создании</a:t>
            </a:r>
            <a:br>
              <a:rPr lang="ru-RU" dirty="0"/>
            </a:br>
            <a:r>
              <a:rPr lang="ru-RU" dirty="0"/>
              <a:t>следующих объектов (т.е. следующая фигура, которую вы создадите, будет</a:t>
            </a:r>
            <a:br>
              <a:rPr lang="ru-RU" dirty="0"/>
            </a:br>
            <a:r>
              <a:rPr lang="ru-RU" dirty="0"/>
              <a:t>тоже прозрачной), параметры размытия — нет.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57606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rgbClr val="FF0000"/>
              </a:gs>
              <a:gs pos="5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Градиентные </a:t>
            </a:r>
            <a:r>
              <a:rPr lang="ru-RU" dirty="0"/>
              <a:t>заливки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08720"/>
            <a:ext cx="7992888" cy="201622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В </a:t>
            </a:r>
            <a:r>
              <a:rPr lang="ru-RU" dirty="0" smtClean="0"/>
              <a:t>редакторе </a:t>
            </a:r>
            <a:r>
              <a:rPr lang="ru-RU" dirty="0" err="1" smtClean="0"/>
              <a:t>Inkscape</a:t>
            </a:r>
            <a:r>
              <a:rPr lang="ru-RU" dirty="0" smtClean="0"/>
              <a:t> </a:t>
            </a:r>
            <a:r>
              <a:rPr lang="ru-RU" dirty="0"/>
              <a:t>доступны 2 типа градиентной заливки: </a:t>
            </a:r>
            <a:endParaRPr lang="ru-RU" dirty="0" smtClean="0"/>
          </a:p>
          <a:p>
            <a:r>
              <a:rPr lang="ru-RU" b="1" dirty="0" smtClean="0"/>
              <a:t>линейная</a:t>
            </a:r>
            <a:r>
              <a:rPr lang="ru-RU" dirty="0" smtClean="0"/>
              <a:t> </a:t>
            </a:r>
            <a:r>
              <a:rPr lang="ru-RU" dirty="0"/>
              <a:t>(см. звезду слева) </a:t>
            </a:r>
            <a:r>
              <a:rPr lang="ru-RU" dirty="0" smtClean="0"/>
              <a:t>и</a:t>
            </a:r>
          </a:p>
          <a:p>
            <a:r>
              <a:rPr lang="ru-RU" b="1" dirty="0" smtClean="0"/>
              <a:t>радиальная</a:t>
            </a:r>
            <a:r>
              <a:rPr lang="ru-RU" dirty="0" smtClean="0"/>
              <a:t> </a:t>
            </a:r>
            <a:r>
              <a:rPr lang="ru-RU" dirty="0"/>
              <a:t>(см. звезду справа).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755283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2088232"/>
          </a:xfrm>
        </p:spPr>
        <p:txBody>
          <a:bodyPr>
            <a:normAutofit fontScale="47500" lnSpcReduction="20000"/>
          </a:bodyPr>
          <a:lstStyle/>
          <a:p>
            <a:pPr indent="15875">
              <a:buNone/>
            </a:pPr>
            <a:r>
              <a:rPr lang="ru-RU" sz="4500" dirty="0" smtClean="0"/>
              <a:t>Градиент </a:t>
            </a:r>
            <a:r>
              <a:rPr lang="ru-RU" sz="4500" dirty="0"/>
              <a:t>можно настроить, </a:t>
            </a:r>
            <a:r>
              <a:rPr lang="ru-RU" sz="4500" dirty="0" smtClean="0"/>
              <a:t>используя инструмент Редактор градиентов. </a:t>
            </a:r>
          </a:p>
          <a:p>
            <a:pPr indent="15875">
              <a:buNone/>
            </a:pPr>
            <a:r>
              <a:rPr lang="ru-RU" sz="4500" dirty="0" smtClean="0"/>
              <a:t>При выборе градиентной заливки </a:t>
            </a:r>
            <a:r>
              <a:rPr lang="ru-RU" sz="4500" dirty="0"/>
              <a:t>в </a:t>
            </a:r>
            <a:r>
              <a:rPr lang="ru-RU" sz="4500" dirty="0" smtClean="0"/>
              <a:t>окне «Заливка </a:t>
            </a:r>
            <a:r>
              <a:rPr lang="ru-RU" sz="4500" dirty="0"/>
              <a:t>и </a:t>
            </a:r>
            <a:r>
              <a:rPr lang="ru-RU" sz="4500" dirty="0" smtClean="0"/>
              <a:t>штрих»</a:t>
            </a:r>
            <a:r>
              <a:rPr lang="ru-RU" sz="4500" dirty="0"/>
              <a:t/>
            </a:r>
            <a:br>
              <a:rPr lang="ru-RU" sz="4500" dirty="0"/>
            </a:br>
            <a:r>
              <a:rPr lang="ru-RU" sz="4500" dirty="0"/>
              <a:t>откроется </a:t>
            </a:r>
            <a:r>
              <a:rPr lang="ru-RU" sz="4500" dirty="0" smtClean="0"/>
              <a:t>панель свойств инструмента.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rgbClr val="FF0000"/>
              </a:gs>
              <a:gs pos="5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Градиентные </a:t>
            </a:r>
            <a:r>
              <a:rPr lang="ru-RU" dirty="0"/>
              <a:t>заливки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742482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1979712" y="1484784"/>
            <a:ext cx="5040560" cy="22322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411760" y="1844824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40768"/>
            <a:ext cx="5998635" cy="337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3240360" cy="532859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Для редактирования цвета градиента используют маркеры на линии градиента:</a:t>
            </a:r>
          </a:p>
          <a:p>
            <a:pPr lvl="1"/>
            <a:r>
              <a:rPr lang="ru-RU" dirty="0" smtClean="0"/>
              <a:t>Выделяют маркер и выбирают цвет</a:t>
            </a:r>
          </a:p>
          <a:p>
            <a:pPr lvl="1"/>
            <a:r>
              <a:rPr lang="ru-RU" dirty="0" smtClean="0"/>
              <a:t>Маркеры добавляются двойным щелчком левой кнопки или щелчком по значку «Вставить опорную точку»    </a:t>
            </a:r>
            <a:endParaRPr lang="ru-RU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46056" t="3099" r="50616" b="91547"/>
          <a:stretch>
            <a:fillRect/>
          </a:stretch>
        </p:blipFill>
        <p:spPr bwMode="auto">
          <a:xfrm>
            <a:off x="3923928" y="5229200"/>
            <a:ext cx="15121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2051720" y="5877272"/>
            <a:ext cx="2160240" cy="288032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rgbClr val="FF0000"/>
              </a:gs>
              <a:gs pos="5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Градиентные </a:t>
            </a:r>
            <a:r>
              <a:rPr lang="ru-RU" dirty="0"/>
              <a:t>заливки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2123728" y="2924944"/>
            <a:ext cx="2448272" cy="288032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684</Words>
  <Application>Microsoft Office PowerPoint</Application>
  <PresentationFormat>Экран (4:3)</PresentationFormat>
  <Paragraphs>110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Заливка и обводка в Inkscape</vt:lpstr>
      <vt:lpstr>Слайд 2</vt:lpstr>
      <vt:lpstr>Слайд 3</vt:lpstr>
      <vt:lpstr>  Однородные заливки (плоский цвет)  </vt:lpstr>
      <vt:lpstr>  Однородные заливки (плоский цвет)  </vt:lpstr>
      <vt:lpstr>  Однородные заливки (Сплошной цвет)  </vt:lpstr>
      <vt:lpstr>  Градиентные заливки  </vt:lpstr>
      <vt:lpstr>  Градиентные заливки  </vt:lpstr>
      <vt:lpstr>  Градиентные заливки  </vt:lpstr>
      <vt:lpstr>  Линейный градиент  </vt:lpstr>
      <vt:lpstr>  Линейный  градиент  </vt:lpstr>
      <vt:lpstr>Радиальный градиент</vt:lpstr>
      <vt:lpstr>Радиальный градиент</vt:lpstr>
      <vt:lpstr>Радиальный градиент</vt:lpstr>
      <vt:lpstr>Радиальный градиент</vt:lpstr>
      <vt:lpstr>Радиальный градиент</vt:lpstr>
      <vt:lpstr>Заливка сразу нескольких областей </vt:lpstr>
      <vt:lpstr>Практическая работа  «Бильярдный шар»</vt:lpstr>
      <vt:lpstr>Практическая работа  «Бильярдный шар»</vt:lpstr>
      <vt:lpstr>Практическая работа  «Бильярдный шар»</vt:lpstr>
      <vt:lpstr>Практическая работа  «Бильярдный шар»</vt:lpstr>
      <vt:lpstr>Практическая работа  «Бильярдный шар»</vt:lpstr>
      <vt:lpstr>Практическая работа  «Бильярдный шар»</vt:lpstr>
      <vt:lpstr>Практическая работа  «Бильярдный шар»</vt:lpstr>
      <vt:lpstr>Практическая работа  «Бильярдный шар»</vt:lpstr>
      <vt:lpstr>Практическая работа  «Бильярдный шар»</vt:lpstr>
      <vt:lpstr>Практическая работа  «Бильярдный шар»</vt:lpstr>
      <vt:lpstr>Практическая работа  «Бильярдный шар»</vt:lpstr>
      <vt:lpstr>Практическая работа «Закат солнца»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Заливка и обводка</dc:title>
  <dc:creator>Наталья</dc:creator>
  <cp:lastModifiedBy>Наталья</cp:lastModifiedBy>
  <cp:revision>32</cp:revision>
  <dcterms:created xsi:type="dcterms:W3CDTF">2017-01-30T05:38:49Z</dcterms:created>
  <dcterms:modified xsi:type="dcterms:W3CDTF">2017-02-06T06:04:24Z</dcterms:modified>
</cp:coreProperties>
</file>